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</p:sldMasterIdLst>
  <p:notesMasterIdLst>
    <p:notesMasterId r:id="rId17"/>
  </p:notesMasterIdLst>
  <p:sldIdLst>
    <p:sldId id="256" r:id="rId5"/>
    <p:sldId id="316" r:id="rId6"/>
    <p:sldId id="310" r:id="rId7"/>
    <p:sldId id="311" r:id="rId8"/>
    <p:sldId id="312" r:id="rId9"/>
    <p:sldId id="313" r:id="rId10"/>
    <p:sldId id="314" r:id="rId11"/>
    <p:sldId id="315" r:id="rId12"/>
    <p:sldId id="317" r:id="rId13"/>
    <p:sldId id="318" r:id="rId14"/>
    <p:sldId id="320" r:id="rId15"/>
    <p:sldId id="319" r:id="rId16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9878" autoAdjust="0"/>
  </p:normalViewPr>
  <p:slideViewPr>
    <p:cSldViewPr showGuides="1">
      <p:cViewPr>
        <p:scale>
          <a:sx n="90" d="100"/>
          <a:sy n="90" d="100"/>
        </p:scale>
        <p:origin x="-672" y="-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08C1D-C0A3-E546-AA77-E604ABD276A7}" type="datetimeFigureOut">
              <a:rPr lang="en-US" smtClean="0"/>
              <a:t>1/15/2015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B962C-ABE9-1541-AED5-AF82C2A594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04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 bwMode="auto">
          <a:xfrm>
            <a:off x="5791200" y="0"/>
            <a:ext cx="3365146" cy="6858000"/>
          </a:xfrm>
          <a:prstGeom prst="rect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580"/>
          <a:stretch/>
        </p:blipFill>
        <p:spPr>
          <a:xfrm>
            <a:off x="5786057" y="-2184"/>
            <a:ext cx="3377288" cy="66960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024" y="254995"/>
            <a:ext cx="4160172" cy="926482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3224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3033" y="660860"/>
            <a:ext cx="4626280" cy="4663439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202278" y="6293793"/>
            <a:ext cx="2114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dirty="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b="0" dirty="0" smtClean="0">
                <a:solidFill>
                  <a:schemeClr val="tx2"/>
                </a:solidFill>
              </a:rPr>
            </a:br>
            <a:r>
              <a:rPr lang="en-US" sz="1000" b="0" dirty="0" smtClean="0">
                <a:solidFill>
                  <a:schemeClr val="tx2"/>
                </a:solidFill>
              </a:rPr>
              <a:t>for the US Department of Energy</a:t>
            </a:r>
            <a:endParaRPr lang="en-US" sz="1000" b="0" dirty="0">
              <a:solidFill>
                <a:schemeClr val="tx2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8550" y="6338371"/>
            <a:ext cx="1329900" cy="31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3722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168" y="1443385"/>
            <a:ext cx="8642640" cy="419541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20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387" y="256032"/>
            <a:ext cx="8628678" cy="48474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44752"/>
            <a:ext cx="4192528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270334"/>
            <a:ext cx="4192528" cy="36746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44752"/>
            <a:ext cx="4194175" cy="821190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270334"/>
            <a:ext cx="4194175" cy="367461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64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5791200" y="0"/>
            <a:ext cx="3365146" cy="6858000"/>
          </a:xfrm>
          <a:prstGeom prst="rect">
            <a:avLst/>
          </a:prstGeom>
          <a:solidFill>
            <a:schemeClr val="bg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8550" y="6338371"/>
            <a:ext cx="1329900" cy="3167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385" y="253529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580"/>
          <a:stretch/>
        </p:blipFill>
        <p:spPr>
          <a:xfrm>
            <a:off x="5786057" y="-2184"/>
            <a:ext cx="3377288" cy="669608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 userDrawn="1"/>
        </p:nvCxnSpPr>
        <p:spPr>
          <a:xfrm>
            <a:off x="5791200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210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385" y="253529"/>
            <a:ext cx="8628678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677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3336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5083728" y="1812022"/>
            <a:ext cx="4060272" cy="504584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48550" y="6338371"/>
            <a:ext cx="1329900" cy="316766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83860" y="244475"/>
            <a:ext cx="8628678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688" y="1445477"/>
            <a:ext cx="8642640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22695" y="6513051"/>
            <a:ext cx="2103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1000" smtClean="0">
                <a:solidFill>
                  <a:schemeClr val="bg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pPr algn="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1000" dirty="0">
              <a:solidFill>
                <a:schemeClr val="bg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256"/>
          <p:cNvSpPr txBox="1">
            <a:spLocks noChangeArrowheads="1"/>
          </p:cNvSpPr>
          <p:nvPr/>
        </p:nvSpPr>
        <p:spPr>
          <a:xfrm>
            <a:off x="216123" y="6477000"/>
            <a:ext cx="2895600" cy="182562"/>
          </a:xfrm>
          <a:prstGeom prst="rect">
            <a:avLst/>
          </a:prstGeom>
          <a:ln/>
        </p:spPr>
        <p:txBody>
          <a:bodyPr anchor="ctr"/>
          <a:lstStyle/>
          <a:p>
            <a:pPr algn="l"/>
            <a:r>
              <a:rPr lang="en-US" sz="1000" dirty="0" err="1" smtClean="0">
                <a:solidFill>
                  <a:srgbClr val="BFBFBF"/>
                </a:solidFill>
                <a:latin typeface="Arial" pitchFamily="34" charset="0"/>
                <a:cs typeface="Arial" pitchFamily="34" charset="0"/>
              </a:rPr>
              <a:t>Presentation_name</a:t>
            </a:r>
            <a:endParaRPr lang="en-US" sz="1000" dirty="0">
              <a:solidFill>
                <a:srgbClr val="BFBFBF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848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6" r:id="rId1"/>
    <p:sldLayoutId id="2147483937" r:id="rId2"/>
    <p:sldLayoutId id="2147483939" r:id="rId3"/>
    <p:sldLayoutId id="2147483940" r:id="rId4"/>
    <p:sldLayoutId id="2147483941" r:id="rId5"/>
    <p:sldLayoutId id="2147483942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7940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3018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400" y="228600"/>
            <a:ext cx="5232400" cy="1661993"/>
          </a:xfrm>
        </p:spPr>
        <p:txBody>
          <a:bodyPr/>
          <a:lstStyle/>
          <a:p>
            <a:r>
              <a:rPr lang="en-US" sz="2000" dirty="0" smtClean="0"/>
              <a:t>Flexible Research Platform #1 </a:t>
            </a:r>
            <a:br>
              <a:rPr lang="en-US" sz="2000" dirty="0" smtClean="0"/>
            </a:br>
            <a:r>
              <a:rPr lang="en-US" sz="2000" dirty="0" smtClean="0"/>
              <a:t>Measurement Overview</a:t>
            </a:r>
            <a:br>
              <a:rPr lang="en-US" sz="2000" dirty="0" smtClean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>
                <a:solidFill>
                  <a:schemeClr val="bg2">
                    <a:lumMod val="10000"/>
                  </a:schemeClr>
                </a:solidFill>
              </a:rPr>
              <a:t>Rough Draft</a:t>
            </a:r>
            <a:br>
              <a:rPr lang="en-US" sz="2000" dirty="0" smtClean="0">
                <a:solidFill>
                  <a:schemeClr val="bg2">
                    <a:lumMod val="10000"/>
                  </a:schemeClr>
                </a:solidFill>
              </a:rPr>
            </a:b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/>
            </a:r>
            <a:br>
              <a:rPr lang="en-US" sz="2000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en-US" sz="2000" dirty="0" smtClean="0">
                <a:solidFill>
                  <a:schemeClr val="bg2">
                    <a:lumMod val="10000"/>
                  </a:schemeClr>
                </a:solidFill>
              </a:rPr>
              <a:t>V2</a:t>
            </a:r>
            <a:endParaRPr lang="en-US" sz="2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" y="3124200"/>
            <a:ext cx="5029200" cy="2895600"/>
          </a:xfrm>
        </p:spPr>
        <p:txBody>
          <a:bodyPr/>
          <a:lstStyle/>
          <a:p>
            <a:r>
              <a:rPr lang="en-US" sz="2000" dirty="0" smtClean="0"/>
              <a:t>David Fugate</a:t>
            </a:r>
            <a:endParaRPr lang="en-US" sz="2000" dirty="0"/>
          </a:p>
          <a:p>
            <a:r>
              <a:rPr lang="en-US" sz="2000" dirty="0" smtClean="0"/>
              <a:t>November 6, 2014</a:t>
            </a:r>
          </a:p>
        </p:txBody>
      </p:sp>
    </p:spTree>
    <p:extLst>
      <p:ext uri="{BB962C8B-B14F-4D97-AF65-F5344CB8AC3E}">
        <p14:creationId xmlns:p14="http://schemas.microsoft.com/office/powerpoint/2010/main" val="116185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2590800" y="1275198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FRP 1 Building Summary </a:t>
            </a:r>
          </a:p>
          <a:p>
            <a:pPr algn="ctr"/>
            <a:r>
              <a:rPr lang="en-US" dirty="0" smtClean="0"/>
              <a:t>Current Measurements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597771"/>
              </p:ext>
            </p:extLst>
          </p:nvPr>
        </p:nvGraphicFramePr>
        <p:xfrm>
          <a:off x="228600" y="2534330"/>
          <a:ext cx="8763000" cy="36378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2600"/>
                <a:gridCol w="2743200"/>
                <a:gridCol w="1833033"/>
                <a:gridCol w="1054806"/>
                <a:gridCol w="1379361"/>
              </a:tblGrid>
              <a:tr h="660400">
                <a:tc>
                  <a:txBody>
                    <a:bodyPr/>
                    <a:lstStyle/>
                    <a:p>
                      <a:r>
                        <a:rPr lang="en-US" dirty="0" smtClean="0"/>
                        <a:t>Measurement Location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Voltage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Current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Quantity</a:t>
                      </a:r>
                      <a:r>
                        <a:rPr lang="en-US" baseline="0" dirty="0" smtClean="0"/>
                        <a:t> of CT’s</a:t>
                      </a:r>
                      <a:endParaRPr lang="en-US" dirty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r>
                        <a:rPr lang="en-US" dirty="0" smtClean="0"/>
                        <a:t>C1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FRP Incoming</a:t>
                      </a:r>
                      <a:r>
                        <a:rPr lang="en-US" baseline="0" dirty="0" smtClean="0"/>
                        <a:t> Power Feed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480vac/3ph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r>
                        <a:rPr lang="en-US" dirty="0" smtClean="0"/>
                        <a:t>C2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ACU-1 Power Feed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480vac/3ph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r>
                        <a:rPr lang="en-US" dirty="0" smtClean="0"/>
                        <a:t>C3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T1</a:t>
                      </a:r>
                      <a:r>
                        <a:rPr lang="en-US" baseline="0" dirty="0" smtClean="0"/>
                        <a:t> Power Feed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120Y208/3ph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125A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r>
                        <a:rPr lang="en-US" dirty="0" smtClean="0"/>
                        <a:t>C4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CU-1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208vac/1ph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r>
                        <a:rPr lang="en-US" dirty="0" smtClean="0"/>
                        <a:t>C5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AHU-1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208vac/1ph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r>
                        <a:rPr lang="en-US" dirty="0" smtClean="0"/>
                        <a:t>C6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AHU-2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208vac/1ph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Straight Connector 4"/>
          <p:cNvCxnSpPr/>
          <p:nvPr/>
        </p:nvCxnSpPr>
        <p:spPr>
          <a:xfrm>
            <a:off x="0" y="4953000"/>
            <a:ext cx="9144000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28600" y="1924730"/>
            <a:ext cx="853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Total of 8 CT’s.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4495800"/>
            <a:ext cx="9144000" cy="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76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2590800" y="1275198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FRP 1 Building Summary </a:t>
            </a:r>
          </a:p>
          <a:p>
            <a:pPr algn="ctr"/>
            <a:r>
              <a:rPr lang="en-US" dirty="0" smtClean="0"/>
              <a:t>Voltage Measurements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253980"/>
              </p:ext>
            </p:extLst>
          </p:nvPr>
        </p:nvGraphicFramePr>
        <p:xfrm>
          <a:off x="228600" y="2854724"/>
          <a:ext cx="8763000" cy="32412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676400"/>
                <a:gridCol w="1524000"/>
                <a:gridCol w="1066800"/>
                <a:gridCol w="1066800"/>
                <a:gridCol w="1905000"/>
              </a:tblGrid>
              <a:tr h="660400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Measurement Location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Description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Voltage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Current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Quantity</a:t>
                      </a:r>
                      <a:r>
                        <a:rPr lang="en-US" sz="1600" baseline="0" dirty="0" smtClean="0"/>
                        <a:t> of VT’s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Notes</a:t>
                      </a:r>
                      <a:endParaRPr lang="en-US" sz="1600" dirty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FRP Incoming</a:t>
                      </a:r>
                      <a:r>
                        <a:rPr lang="en-US" sz="1600" baseline="0" dirty="0" smtClean="0"/>
                        <a:t> Power Feed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480vac/3ph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100A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Use extra/unused</a:t>
                      </a:r>
                      <a:r>
                        <a:rPr lang="en-US" sz="1600" baseline="0" dirty="0" smtClean="0"/>
                        <a:t> 3-phase circuit breaker</a:t>
                      </a:r>
                      <a:endParaRPr lang="en-US" sz="1600" dirty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V2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T1</a:t>
                      </a:r>
                      <a:r>
                        <a:rPr lang="en-US" sz="1600" baseline="0" dirty="0" smtClean="0"/>
                        <a:t> Power Feed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120Y208/3ph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125A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/>
                        <a:t>Use extra/unused</a:t>
                      </a:r>
                      <a:r>
                        <a:rPr lang="en-US" sz="1600" baseline="0" dirty="0" smtClean="0"/>
                        <a:t> 3-phase circuit breaker</a:t>
                      </a:r>
                      <a:endParaRPr lang="en-US" sz="1600" dirty="0" smtClean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  <a:tr h="467478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28600" y="1924730"/>
            <a:ext cx="853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Total of </a:t>
            </a:r>
            <a:r>
              <a:rPr lang="en-US" dirty="0"/>
              <a:t>6</a:t>
            </a:r>
            <a:r>
              <a:rPr lang="en-US" dirty="0" smtClean="0"/>
              <a:t> VT measurements.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2 – 3 phase VT’s.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686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2514600" y="166747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ORNL Requirements for Richman Surrey Equipment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2429470"/>
            <a:ext cx="8153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smtClean="0"/>
              <a:t>UL listed components and enclosure.</a:t>
            </a:r>
          </a:p>
          <a:p>
            <a:pPr marL="342900" indent="-342900">
              <a:buAutoNum type="arabicPeriod"/>
            </a:pPr>
            <a:r>
              <a:rPr lang="en-US" dirty="0" smtClean="0"/>
              <a:t>Minimum rating of </a:t>
            </a:r>
            <a:r>
              <a:rPr lang="en-US" dirty="0" err="1" smtClean="0"/>
              <a:t>Nema</a:t>
            </a:r>
            <a:r>
              <a:rPr lang="en-US" dirty="0" smtClean="0"/>
              <a:t> 1 for enclosure.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76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2686718" y="914400"/>
            <a:ext cx="358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FRP 1 Building Equipment Summary</a:t>
            </a:r>
            <a:endParaRPr lang="en-US" sz="1600" dirty="0"/>
          </a:p>
        </p:txBody>
      </p:sp>
      <p:sp>
        <p:nvSpPr>
          <p:cNvPr id="4" name="Rectangle 3"/>
          <p:cNvSpPr/>
          <p:nvPr/>
        </p:nvSpPr>
        <p:spPr>
          <a:xfrm>
            <a:off x="476918" y="1447800"/>
            <a:ext cx="27432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1-story FRP is 2,400 ft2 and is currently targeted at the energy efficiency of metal buildings.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It has two HVAC systems to facilitate operation of either a conventional gas-pack (air-conditioner with natural gas heat) or a gas-engine–driven heat pump.</a:t>
            </a:r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8" t="38191" r="75406" b="18381"/>
          <a:stretch/>
        </p:blipFill>
        <p:spPr bwMode="auto">
          <a:xfrm>
            <a:off x="3505200" y="1676400"/>
            <a:ext cx="5304255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55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7" name="TextBox 6"/>
          <p:cNvSpPr txBox="1"/>
          <p:nvPr/>
        </p:nvSpPr>
        <p:spPr>
          <a:xfrm>
            <a:off x="4419600" y="533400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FRP 1 Building Equipment Summary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52400" y="838200"/>
            <a:ext cx="8382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/>
              <a:t>AC-1</a:t>
            </a:r>
            <a:r>
              <a:rPr lang="en-US" sz="1600" dirty="0" smtClean="0"/>
              <a:t> Single Package Gas/Electric Air Conditioning Unit (Johnson Controls System)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/>
              <a:t>CU-1</a:t>
            </a:r>
            <a:r>
              <a:rPr lang="en-US" sz="1600" dirty="0" smtClean="0"/>
              <a:t> Split </a:t>
            </a:r>
            <a:r>
              <a:rPr lang="en-US" sz="1600" dirty="0"/>
              <a:t>System Multi-Zone Natural Gas Driven Heat </a:t>
            </a:r>
            <a:r>
              <a:rPr lang="en-US" sz="1600" dirty="0" smtClean="0"/>
              <a:t>Pump (not on Johnson Controls System)</a:t>
            </a:r>
          </a:p>
          <a:p>
            <a:pPr marL="685800" lvl="1" indent="-228600">
              <a:lnSpc>
                <a:spcPct val="150000"/>
              </a:lnSpc>
              <a:buFont typeface="+mj-lt"/>
              <a:buAutoNum type="alphaUcPeriod"/>
            </a:pPr>
            <a:r>
              <a:rPr lang="en-US" sz="1600" b="1" dirty="0" smtClean="0"/>
              <a:t>AH-1</a:t>
            </a:r>
            <a:r>
              <a:rPr lang="en-US" sz="1600" dirty="0" smtClean="0"/>
              <a:t> Air Handler West</a:t>
            </a:r>
          </a:p>
          <a:p>
            <a:pPr marL="685800" lvl="1" indent="-228600">
              <a:lnSpc>
                <a:spcPct val="150000"/>
              </a:lnSpc>
              <a:buFont typeface="+mj-lt"/>
              <a:buAutoNum type="alphaUcPeriod"/>
            </a:pPr>
            <a:r>
              <a:rPr lang="en-US" sz="1600" b="1" dirty="0" smtClean="0"/>
              <a:t>AH-2</a:t>
            </a:r>
            <a:r>
              <a:rPr lang="en-US" sz="1600" dirty="0" smtClean="0"/>
              <a:t> Air Handler East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/>
              <a:t>EF-1</a:t>
            </a:r>
            <a:r>
              <a:rPr lang="en-US" sz="1600" dirty="0" smtClean="0"/>
              <a:t> Exhaust Fan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8037" y="1442405"/>
            <a:ext cx="7294563" cy="5352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0886" y="3886200"/>
            <a:ext cx="3048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B0F0"/>
                </a:solidFill>
              </a:rPr>
              <a:t>After some internal  discussions, the ORLN team is proposing that the instrumentation and experiments focus on AC-1, AH-1, and AH-2 and will not include CU-1.</a:t>
            </a:r>
          </a:p>
          <a:p>
            <a:r>
              <a:rPr lang="en-US" b="1" dirty="0">
                <a:solidFill>
                  <a:srgbClr val="00B0F0"/>
                </a:solidFill>
              </a:rPr>
              <a:t/>
            </a:r>
            <a:br>
              <a:rPr lang="en-US" b="1" dirty="0">
                <a:solidFill>
                  <a:srgbClr val="00B0F0"/>
                </a:solidFill>
              </a:rPr>
            </a:br>
            <a:r>
              <a:rPr lang="en-US" b="1" dirty="0" smtClean="0">
                <a:solidFill>
                  <a:srgbClr val="00B0F0"/>
                </a:solidFill>
              </a:rPr>
              <a:t>CU-1 is not typical to standard buildings today.</a:t>
            </a:r>
            <a:endParaRPr lang="en-US" b="1" dirty="0">
              <a:solidFill>
                <a:srgbClr val="00B0F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7620000" y="3276600"/>
            <a:ext cx="1066800" cy="83820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 flipV="1">
            <a:off x="7772400" y="3505200"/>
            <a:ext cx="1066800" cy="38100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662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3581400" y="609600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FRP 1 Building Equipment Summary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726"/>
          <a:stretch/>
        </p:blipFill>
        <p:spPr bwMode="auto">
          <a:xfrm>
            <a:off x="1035036" y="3883025"/>
            <a:ext cx="8080389" cy="2898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419600" y="4264025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1">
                    <a:lumMod val="75000"/>
                  </a:schemeClr>
                </a:solidFill>
              </a:rPr>
              <a:t>Return Air</a:t>
            </a:r>
            <a:endParaRPr lang="en-US" sz="1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5400" y="5635625"/>
            <a:ext cx="114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1">
                    <a:lumMod val="75000"/>
                  </a:schemeClr>
                </a:solidFill>
              </a:rPr>
              <a:t>Outside Air</a:t>
            </a:r>
            <a:endParaRPr lang="en-US" sz="1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038600" y="548322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r>
              <a:rPr lang="en-US" sz="1200" b="1" baseline="30000" dirty="0" smtClean="0">
                <a:solidFill>
                  <a:schemeClr val="accent1">
                    <a:lumMod val="75000"/>
                  </a:schemeClr>
                </a:solidFill>
              </a:rPr>
              <a:t>st</a:t>
            </a:r>
            <a:r>
              <a:rPr lang="en-US" sz="1200" b="1" dirty="0" smtClean="0">
                <a:solidFill>
                  <a:schemeClr val="accent1">
                    <a:lumMod val="75000"/>
                  </a:schemeClr>
                </a:solidFill>
              </a:rPr>
              <a:t> Stage Cooling</a:t>
            </a:r>
          </a:p>
          <a:p>
            <a:r>
              <a:rPr lang="en-US" sz="1200" b="1" dirty="0" smtClean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en-US" sz="1200" b="1" baseline="30000" dirty="0" smtClean="0">
                <a:solidFill>
                  <a:schemeClr val="accent1">
                    <a:lumMod val="75000"/>
                  </a:schemeClr>
                </a:solidFill>
              </a:rPr>
              <a:t>nd</a:t>
            </a:r>
            <a:r>
              <a:rPr lang="en-US" sz="1200" b="1" dirty="0" smtClean="0">
                <a:solidFill>
                  <a:schemeClr val="accent1">
                    <a:lumMod val="75000"/>
                  </a:schemeClr>
                </a:solidFill>
              </a:rPr>
              <a:t> Stage Cooling</a:t>
            </a:r>
            <a:endParaRPr lang="en-US" sz="1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324600" y="6321425"/>
            <a:ext cx="1447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1">
                    <a:lumMod val="75000"/>
                  </a:schemeClr>
                </a:solidFill>
              </a:rPr>
              <a:t>Stage Heating</a:t>
            </a:r>
            <a:endParaRPr lang="en-US" sz="1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534275" y="5330825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>
                <a:solidFill>
                  <a:schemeClr val="accent1">
                    <a:lumMod val="75000"/>
                  </a:schemeClr>
                </a:solidFill>
              </a:rPr>
              <a:t>Discharge Air</a:t>
            </a:r>
            <a:endParaRPr lang="en-US" sz="1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400" y="990600"/>
            <a:ext cx="838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/>
              <a:t>AC-1</a:t>
            </a:r>
            <a:r>
              <a:rPr lang="en-US" sz="1600" dirty="0" smtClean="0"/>
              <a:t> Single Package Gas/Electric Air Conditioning Unit (Johnson Controls System)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/>
              <a:t>Nordyne</a:t>
            </a:r>
            <a:r>
              <a:rPr lang="en-US" sz="1600" dirty="0" smtClean="0"/>
              <a:t> Mammoth R6GP Series Model RGP-090D-200Ca (SN R6F120900062), Nominal 7 ½ Ton, and 460/3/60Hz Power.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Loads</a:t>
            </a:r>
            <a:endParaRPr lang="en-US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Two Outdoor Condenser Fan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Two Compressor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Blower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Controls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498560"/>
              </p:ext>
            </p:extLst>
          </p:nvPr>
        </p:nvGraphicFramePr>
        <p:xfrm>
          <a:off x="4267200" y="2438400"/>
          <a:ext cx="4800600" cy="142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990600"/>
                <a:gridCol w="1143000"/>
                <a:gridCol w="1143000"/>
              </a:tblGrid>
              <a:tr h="3556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Device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Quantity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Voltage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Current</a:t>
                      </a:r>
                      <a:endParaRPr lang="en-US" sz="1400" dirty="0"/>
                    </a:p>
                  </a:txBody>
                  <a:tcPr/>
                </a:tc>
              </a:tr>
              <a:tr h="3556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Blower Drive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480vac/3ph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2.9A</a:t>
                      </a:r>
                      <a:endParaRPr lang="en-US" sz="1400" dirty="0"/>
                    </a:p>
                  </a:txBody>
                  <a:tcPr/>
                </a:tc>
              </a:tr>
              <a:tr h="355600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Compressor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480vac/3ph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6.1A</a:t>
                      </a:r>
                      <a:endParaRPr lang="en-US" sz="1400" dirty="0"/>
                    </a:p>
                  </a:txBody>
                  <a:tcPr/>
                </a:tc>
              </a:tr>
              <a:tr h="355600">
                <a:tc>
                  <a:txBody>
                    <a:bodyPr/>
                    <a:lstStyle/>
                    <a:p>
                      <a:r>
                        <a:rPr lang="en-US" sz="1400" dirty="0" err="1" smtClean="0"/>
                        <a:t>Condensor</a:t>
                      </a:r>
                      <a:r>
                        <a:rPr lang="en-US" sz="1400" dirty="0" smtClean="0"/>
                        <a:t> Fan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480vac/3ph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1.2A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55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4343400" y="533400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FRP 1 Building Equipment Summary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838200"/>
            <a:ext cx="8382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en-US" sz="1600" b="1" dirty="0" smtClean="0"/>
              <a:t>AC-1</a:t>
            </a:r>
            <a:r>
              <a:rPr lang="en-US" sz="1600" dirty="0" smtClean="0"/>
              <a:t> Single Package Gas/Electric Air Conditioning Unit (Johnson Controls System)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err="1" smtClean="0"/>
              <a:t>Nordyne</a:t>
            </a:r>
            <a:r>
              <a:rPr lang="en-US" sz="1600" dirty="0" smtClean="0"/>
              <a:t> Mammoth R6GP Series Model </a:t>
            </a:r>
            <a:r>
              <a:rPr lang="en-US" sz="1600" dirty="0"/>
              <a:t>RGP-090D-200Ca </a:t>
            </a:r>
            <a:r>
              <a:rPr lang="en-US" sz="1600" dirty="0" smtClean="0"/>
              <a:t>(SN R6F120900062), Nominal 7 ½ Ton, and 460/3/60Hz Power.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Loads</a:t>
            </a:r>
            <a:endParaRPr lang="en-US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Two Outdoor Condenser Fan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Two Compressor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Blower 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Controls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4800" y="1752600"/>
            <a:ext cx="4880143" cy="4718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33800"/>
            <a:ext cx="4694237" cy="2997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4114800" y="3200400"/>
            <a:ext cx="487680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5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2590800" y="871951"/>
            <a:ext cx="434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FRP 1 Building Equipment Summary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1481551"/>
            <a:ext cx="4419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2"/>
            </a:pPr>
            <a:r>
              <a:rPr lang="en-US" sz="1600" b="1" dirty="0"/>
              <a:t>CU-1</a:t>
            </a:r>
            <a:r>
              <a:rPr lang="en-US" sz="1600" dirty="0"/>
              <a:t> Split System Multi-Zone Natural Gas Driven Heat Pump (not on Johnson Controls System)</a:t>
            </a: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1600200"/>
            <a:ext cx="4224337" cy="4975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55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TextBox 2"/>
          <p:cNvSpPr txBox="1"/>
          <p:nvPr/>
        </p:nvSpPr>
        <p:spPr>
          <a:xfrm>
            <a:off x="2590800" y="1036019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FRP 1 Building Equipment Summary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1645619"/>
            <a:ext cx="3200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3"/>
            </a:pPr>
            <a:r>
              <a:rPr lang="en-US" sz="1600" b="1" dirty="0" smtClean="0"/>
              <a:t>A &amp; B AC-1</a:t>
            </a:r>
            <a:r>
              <a:rPr lang="en-US" sz="1600" dirty="0" smtClean="0"/>
              <a:t> AH-1 Air Handler West &amp; AH-2 Air Handler East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Daikin FXMQ48PVJU equal nominal 4 ton 208/1/60Hz power.</a:t>
            </a:r>
            <a:endParaRPr lang="en-US" sz="1600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76" t="10285" r="56925" b="11428"/>
          <a:stretch/>
        </p:blipFill>
        <p:spPr bwMode="auto">
          <a:xfrm>
            <a:off x="3581400" y="1665550"/>
            <a:ext cx="5467350" cy="50781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55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Rectangle 2"/>
          <p:cNvSpPr/>
          <p:nvPr/>
        </p:nvSpPr>
        <p:spPr>
          <a:xfrm>
            <a:off x="4724400" y="5715000"/>
            <a:ext cx="1066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57400" y="1447800"/>
            <a:ext cx="426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FRP 1 Electrical 1-Line Diagram (1/2)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09800" y="2514600"/>
            <a:ext cx="1905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Incoming Power Feed</a:t>
            </a:r>
          </a:p>
          <a:p>
            <a:r>
              <a:rPr lang="en-US" sz="1400" dirty="0" smtClean="0"/>
              <a:t>480vac/3ph/60Hz</a:t>
            </a:r>
            <a:endParaRPr 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3200400" y="2057400"/>
            <a:ext cx="16764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Outside FRP1</a:t>
            </a:r>
            <a:endParaRPr lang="en-US" dirty="0"/>
          </a:p>
        </p:txBody>
      </p:sp>
      <p:cxnSp>
        <p:nvCxnSpPr>
          <p:cNvPr id="7" name="Straight Connector 6"/>
          <p:cNvCxnSpPr>
            <a:stCxn id="6" idx="2"/>
          </p:cNvCxnSpPr>
          <p:nvPr/>
        </p:nvCxnSpPr>
        <p:spPr>
          <a:xfrm>
            <a:off x="4038600" y="2438400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3886200" y="3123589"/>
            <a:ext cx="610209" cy="381611"/>
            <a:chOff x="3961791" y="1904389"/>
            <a:chExt cx="610209" cy="381611"/>
          </a:xfrm>
        </p:grpSpPr>
        <p:sp>
          <p:nvSpPr>
            <p:cNvPr id="9" name="Oval 8"/>
            <p:cNvSpPr/>
            <p:nvPr/>
          </p:nvSpPr>
          <p:spPr>
            <a:xfrm>
              <a:off x="4114800" y="19050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Oval 9"/>
            <p:cNvSpPr/>
            <p:nvPr/>
          </p:nvSpPr>
          <p:spPr>
            <a:xfrm>
              <a:off x="4114800" y="22098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Arc 10"/>
            <p:cNvSpPr/>
            <p:nvPr/>
          </p:nvSpPr>
          <p:spPr>
            <a:xfrm rot="2160000">
              <a:off x="3961791" y="1904389"/>
              <a:ext cx="381000" cy="381000"/>
            </a:xfrm>
            <a:prstGeom prst="arc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4343400" y="2057400"/>
              <a:ext cx="152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4495800" y="1981200"/>
              <a:ext cx="76200" cy="76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4419600" y="3124200"/>
            <a:ext cx="685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100 A </a:t>
            </a:r>
            <a:r>
              <a:rPr lang="en-US" sz="1000" dirty="0" err="1" smtClean="0"/>
              <a:t>Bkr</a:t>
            </a:r>
            <a:endParaRPr lang="en-US" sz="1000" dirty="0"/>
          </a:p>
        </p:txBody>
      </p:sp>
      <p:sp>
        <p:nvSpPr>
          <p:cNvPr id="15" name="TextBox 14"/>
          <p:cNvSpPr txBox="1"/>
          <p:nvPr/>
        </p:nvSpPr>
        <p:spPr>
          <a:xfrm>
            <a:off x="1676400" y="3048000"/>
            <a:ext cx="68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PGPH1 Breaker Panel</a:t>
            </a:r>
            <a:endParaRPr lang="en-US" sz="1000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4038600" y="3429000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2590800" y="4114800"/>
            <a:ext cx="2667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57800" y="4115411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5105400" y="4800600"/>
            <a:ext cx="610209" cy="381611"/>
            <a:chOff x="3961791" y="1904389"/>
            <a:chExt cx="610209" cy="381611"/>
          </a:xfrm>
        </p:grpSpPr>
        <p:sp>
          <p:nvSpPr>
            <p:cNvPr id="20" name="Oval 19"/>
            <p:cNvSpPr/>
            <p:nvPr/>
          </p:nvSpPr>
          <p:spPr>
            <a:xfrm>
              <a:off x="4114800" y="19050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4114800" y="22098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/>
            <p:cNvSpPr/>
            <p:nvPr/>
          </p:nvSpPr>
          <p:spPr>
            <a:xfrm rot="2160000">
              <a:off x="3961791" y="1904389"/>
              <a:ext cx="381000" cy="381000"/>
            </a:xfrm>
            <a:prstGeom prst="arc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4343400" y="2057400"/>
              <a:ext cx="152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V="1">
              <a:off x="4495800" y="1981200"/>
              <a:ext cx="76200" cy="76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/>
          <p:cNvSpPr txBox="1"/>
          <p:nvPr/>
        </p:nvSpPr>
        <p:spPr>
          <a:xfrm>
            <a:off x="5638800" y="4801211"/>
            <a:ext cx="914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30 A </a:t>
            </a:r>
            <a:r>
              <a:rPr lang="en-US" sz="1000" dirty="0" err="1" smtClean="0"/>
              <a:t>Bkrs</a:t>
            </a:r>
            <a:r>
              <a:rPr lang="en-US" sz="1000" dirty="0" smtClean="0"/>
              <a:t> 2/4/6</a:t>
            </a:r>
            <a:endParaRPr lang="en-US" sz="1000" dirty="0"/>
          </a:p>
        </p:txBody>
      </p:sp>
      <p:sp>
        <p:nvSpPr>
          <p:cNvPr id="26" name="TextBox 25"/>
          <p:cNvSpPr txBox="1"/>
          <p:nvPr/>
        </p:nvSpPr>
        <p:spPr>
          <a:xfrm>
            <a:off x="5638800" y="4419600"/>
            <a:ext cx="685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ACU-1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5257800" y="5106011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953000" y="5867400"/>
            <a:ext cx="68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ACU-1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057400" y="5714389"/>
            <a:ext cx="1066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2590800" y="4114800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/>
          <p:cNvGrpSpPr/>
          <p:nvPr/>
        </p:nvGrpSpPr>
        <p:grpSpPr>
          <a:xfrm>
            <a:off x="2438400" y="4799989"/>
            <a:ext cx="610209" cy="381611"/>
            <a:chOff x="3961791" y="1904389"/>
            <a:chExt cx="610209" cy="381611"/>
          </a:xfrm>
        </p:grpSpPr>
        <p:sp>
          <p:nvSpPr>
            <p:cNvPr id="32" name="Oval 31"/>
            <p:cNvSpPr/>
            <p:nvPr/>
          </p:nvSpPr>
          <p:spPr>
            <a:xfrm>
              <a:off x="4114800" y="19050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4114800" y="22098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Arc 33"/>
            <p:cNvSpPr/>
            <p:nvPr/>
          </p:nvSpPr>
          <p:spPr>
            <a:xfrm rot="2160000">
              <a:off x="3961791" y="1904389"/>
              <a:ext cx="381000" cy="381000"/>
            </a:xfrm>
            <a:prstGeom prst="arc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/>
            <p:cNvCxnSpPr/>
            <p:nvPr/>
          </p:nvCxnSpPr>
          <p:spPr>
            <a:xfrm>
              <a:off x="4343400" y="2057400"/>
              <a:ext cx="152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4495800" y="1981200"/>
              <a:ext cx="76200" cy="76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2971800" y="4800600"/>
            <a:ext cx="838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30 A </a:t>
            </a:r>
            <a:r>
              <a:rPr lang="en-US" sz="1000" dirty="0" err="1" smtClean="0"/>
              <a:t>Bkrs</a:t>
            </a:r>
            <a:r>
              <a:rPr lang="en-US" sz="1000" dirty="0" smtClean="0"/>
              <a:t> 38/40/42</a:t>
            </a:r>
            <a:endParaRPr lang="en-US" sz="1000" dirty="0"/>
          </a:p>
        </p:txBody>
      </p:sp>
      <p:sp>
        <p:nvSpPr>
          <p:cNvPr id="38" name="TextBox 37"/>
          <p:cNvSpPr txBox="1"/>
          <p:nvPr/>
        </p:nvSpPr>
        <p:spPr>
          <a:xfrm>
            <a:off x="2971800" y="4418989"/>
            <a:ext cx="99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Transformer T1</a:t>
            </a:r>
          </a:p>
        </p:txBody>
      </p:sp>
      <p:cxnSp>
        <p:nvCxnSpPr>
          <p:cNvPr id="39" name="Straight Connector 38"/>
          <p:cNvCxnSpPr/>
          <p:nvPr/>
        </p:nvCxnSpPr>
        <p:spPr>
          <a:xfrm>
            <a:off x="2590800" y="5105400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981200" y="5715000"/>
            <a:ext cx="121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T1 </a:t>
            </a:r>
          </a:p>
          <a:p>
            <a:r>
              <a:rPr lang="en-US" sz="1100" dirty="0" smtClean="0"/>
              <a:t>480 to 120Y/208 Transformer</a:t>
            </a:r>
          </a:p>
        </p:txBody>
      </p:sp>
      <p:sp>
        <p:nvSpPr>
          <p:cNvPr id="41" name="Rectangle 40"/>
          <p:cNvSpPr/>
          <p:nvPr/>
        </p:nvSpPr>
        <p:spPr>
          <a:xfrm>
            <a:off x="1676400" y="2971800"/>
            <a:ext cx="4876800" cy="2514600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4114800" y="358140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4114800" y="35814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C1</a:t>
            </a:r>
            <a:endParaRPr lang="en-US" sz="1400" dirty="0"/>
          </a:p>
        </p:txBody>
      </p:sp>
      <p:sp>
        <p:nvSpPr>
          <p:cNvPr id="44" name="Oval 43"/>
          <p:cNvSpPr/>
          <p:nvPr/>
        </p:nvSpPr>
        <p:spPr>
          <a:xfrm>
            <a:off x="5334000" y="518160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5334000" y="51816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C2</a:t>
            </a:r>
            <a:endParaRPr lang="en-US" sz="1400" dirty="0"/>
          </a:p>
        </p:txBody>
      </p:sp>
      <p:sp>
        <p:nvSpPr>
          <p:cNvPr id="46" name="Oval 45"/>
          <p:cNvSpPr/>
          <p:nvPr/>
        </p:nvSpPr>
        <p:spPr>
          <a:xfrm>
            <a:off x="7162800" y="220980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7162800" y="22098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C1</a:t>
            </a:r>
            <a:endParaRPr lang="en-US" sz="1400" dirty="0"/>
          </a:p>
        </p:txBody>
      </p:sp>
      <p:sp>
        <p:nvSpPr>
          <p:cNvPr id="48" name="TextBox 47"/>
          <p:cNvSpPr txBox="1"/>
          <p:nvPr/>
        </p:nvSpPr>
        <p:spPr>
          <a:xfrm>
            <a:off x="7696200" y="2133600"/>
            <a:ext cx="14478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smtClean="0"/>
              <a:t>Current Measurement Location</a:t>
            </a:r>
          </a:p>
        </p:txBody>
      </p:sp>
      <p:sp>
        <p:nvSpPr>
          <p:cNvPr id="49" name="Oval 48"/>
          <p:cNvSpPr/>
          <p:nvPr/>
        </p:nvSpPr>
        <p:spPr>
          <a:xfrm>
            <a:off x="7162800" y="305287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7162800" y="305287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V1</a:t>
            </a:r>
            <a:endParaRPr lang="en-US" sz="1400" dirty="0"/>
          </a:p>
        </p:txBody>
      </p:sp>
      <p:sp>
        <p:nvSpPr>
          <p:cNvPr id="51" name="TextBox 50"/>
          <p:cNvSpPr txBox="1"/>
          <p:nvPr/>
        </p:nvSpPr>
        <p:spPr>
          <a:xfrm>
            <a:off x="7696200" y="2976670"/>
            <a:ext cx="14478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600" dirty="0" smtClean="0"/>
              <a:t>Voltage Measurement Location</a:t>
            </a:r>
          </a:p>
        </p:txBody>
      </p:sp>
      <p:sp>
        <p:nvSpPr>
          <p:cNvPr id="54" name="Oval 53"/>
          <p:cNvSpPr/>
          <p:nvPr/>
        </p:nvSpPr>
        <p:spPr>
          <a:xfrm>
            <a:off x="3505200" y="358140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/>
          <p:cNvSpPr txBox="1"/>
          <p:nvPr/>
        </p:nvSpPr>
        <p:spPr>
          <a:xfrm>
            <a:off x="3581400" y="35814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V1</a:t>
            </a:r>
            <a:endParaRPr lang="en-US" sz="1400" dirty="0"/>
          </a:p>
        </p:txBody>
      </p:sp>
      <p:sp>
        <p:nvSpPr>
          <p:cNvPr id="56" name="TextBox 55"/>
          <p:cNvSpPr txBox="1"/>
          <p:nvPr/>
        </p:nvSpPr>
        <p:spPr>
          <a:xfrm>
            <a:off x="4572000" y="3581400"/>
            <a:ext cx="1905000" cy="25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2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tangChe" panose="02030609000101010101" pitchFamily="49" charset="-127"/>
                <a:ea typeface="BatangChe" panose="02030609000101010101" pitchFamily="49" charset="-127"/>
              </a:rPr>
              <a:t>Main Feed Location</a:t>
            </a:r>
          </a:p>
        </p:txBody>
      </p:sp>
    </p:spTree>
    <p:extLst>
      <p:ext uri="{BB962C8B-B14F-4D97-AF65-F5344CB8AC3E}">
        <p14:creationId xmlns:p14="http://schemas.microsoft.com/office/powerpoint/2010/main" val="1965547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256032"/>
            <a:ext cx="8636290" cy="565155"/>
          </a:xfrm>
        </p:spPr>
        <p:txBody>
          <a:bodyPr/>
          <a:lstStyle/>
          <a:p>
            <a:r>
              <a:rPr lang="en-US" sz="1800" dirty="0"/>
              <a:t>Flexible Research Platform #</a:t>
            </a:r>
            <a:r>
              <a:rPr lang="en-US" sz="1800" dirty="0" smtClean="0"/>
              <a:t>1 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800" dirty="0"/>
              <a:t>Measurement </a:t>
            </a:r>
            <a:r>
              <a:rPr lang="en-US" sz="1800" dirty="0" smtClean="0"/>
              <a:t>Overview</a:t>
            </a:r>
            <a:endParaRPr lang="en-US" sz="1800" dirty="0"/>
          </a:p>
        </p:txBody>
      </p:sp>
      <p:sp>
        <p:nvSpPr>
          <p:cNvPr id="3" name="Rectangle 2"/>
          <p:cNvSpPr/>
          <p:nvPr/>
        </p:nvSpPr>
        <p:spPr>
          <a:xfrm>
            <a:off x="4724400" y="5562600"/>
            <a:ext cx="1066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057400" y="1295400"/>
            <a:ext cx="441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FRP 1 Electrical 1-Line Diagram (2/2)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209800" y="2514600"/>
            <a:ext cx="1828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120Y/208vac/60Hz</a:t>
            </a:r>
            <a:endParaRPr lang="en-US" sz="14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4038600" y="2286000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3886200" y="2971189"/>
            <a:ext cx="610209" cy="381611"/>
            <a:chOff x="3961791" y="1904389"/>
            <a:chExt cx="610209" cy="381611"/>
          </a:xfrm>
        </p:grpSpPr>
        <p:sp>
          <p:nvSpPr>
            <p:cNvPr id="8" name="Oval 7"/>
            <p:cNvSpPr/>
            <p:nvPr/>
          </p:nvSpPr>
          <p:spPr>
            <a:xfrm>
              <a:off x="4114800" y="19050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4114800" y="22098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c 9"/>
            <p:cNvSpPr/>
            <p:nvPr/>
          </p:nvSpPr>
          <p:spPr>
            <a:xfrm rot="2160000">
              <a:off x="3961791" y="1904389"/>
              <a:ext cx="381000" cy="381000"/>
            </a:xfrm>
            <a:prstGeom prst="arc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4343400" y="2057400"/>
              <a:ext cx="152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4495800" y="1981200"/>
              <a:ext cx="76200" cy="76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4419600" y="2971800"/>
            <a:ext cx="685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125 A </a:t>
            </a:r>
            <a:r>
              <a:rPr lang="en-US" sz="1000" dirty="0" err="1" smtClean="0"/>
              <a:t>Bkr</a:t>
            </a:r>
            <a:endParaRPr lang="en-US" sz="1000" dirty="0"/>
          </a:p>
        </p:txBody>
      </p:sp>
      <p:sp>
        <p:nvSpPr>
          <p:cNvPr id="14" name="TextBox 13"/>
          <p:cNvSpPr txBox="1"/>
          <p:nvPr/>
        </p:nvSpPr>
        <p:spPr>
          <a:xfrm>
            <a:off x="1676400" y="2895600"/>
            <a:ext cx="685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PGPL1 Breaker Panel</a:t>
            </a:r>
            <a:endParaRPr lang="en-US" sz="1000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4038600" y="3276600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2514600" y="3962400"/>
            <a:ext cx="27432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257800" y="3963011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5105400" y="4648200"/>
            <a:ext cx="610209" cy="381611"/>
            <a:chOff x="3961791" y="1904389"/>
            <a:chExt cx="610209" cy="381611"/>
          </a:xfrm>
        </p:grpSpPr>
        <p:sp>
          <p:nvSpPr>
            <p:cNvPr id="19" name="Oval 18"/>
            <p:cNvSpPr/>
            <p:nvPr/>
          </p:nvSpPr>
          <p:spPr>
            <a:xfrm>
              <a:off x="4114800" y="19050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4114800" y="22098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Arc 20"/>
            <p:cNvSpPr/>
            <p:nvPr/>
          </p:nvSpPr>
          <p:spPr>
            <a:xfrm rot="2160000">
              <a:off x="3961791" y="1904389"/>
              <a:ext cx="381000" cy="381000"/>
            </a:xfrm>
            <a:prstGeom prst="arc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" name="Straight Connector 21"/>
            <p:cNvCxnSpPr/>
            <p:nvPr/>
          </p:nvCxnSpPr>
          <p:spPr>
            <a:xfrm>
              <a:off x="4343400" y="2057400"/>
              <a:ext cx="152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V="1">
              <a:off x="4495800" y="1981200"/>
              <a:ext cx="76200" cy="76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5638800" y="4648811"/>
            <a:ext cx="838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30 A </a:t>
            </a:r>
            <a:r>
              <a:rPr lang="en-US" sz="1000" dirty="0" err="1" smtClean="0"/>
              <a:t>Bkrs</a:t>
            </a:r>
            <a:r>
              <a:rPr lang="en-US" sz="1000" dirty="0" smtClean="0"/>
              <a:t> 2/x/6</a:t>
            </a:r>
          </a:p>
          <a:p>
            <a:r>
              <a:rPr lang="en-US" sz="1000" dirty="0" smtClean="0"/>
              <a:t>208vac/1ph</a:t>
            </a:r>
            <a:endParaRPr lang="en-US" sz="1000" dirty="0"/>
          </a:p>
        </p:txBody>
      </p:sp>
      <p:sp>
        <p:nvSpPr>
          <p:cNvPr id="25" name="TextBox 24"/>
          <p:cNvSpPr txBox="1"/>
          <p:nvPr/>
        </p:nvSpPr>
        <p:spPr>
          <a:xfrm>
            <a:off x="5638800" y="4267200"/>
            <a:ext cx="685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CU-1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5257800" y="4953611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953000" y="5715000"/>
            <a:ext cx="68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CU-1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505200" y="1675789"/>
            <a:ext cx="1066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3810000" y="3962400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1676400" y="2895600"/>
            <a:ext cx="4876800" cy="2514600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3505200" y="1676400"/>
            <a:ext cx="121920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T1 </a:t>
            </a:r>
          </a:p>
          <a:p>
            <a:r>
              <a:rPr lang="en-US" sz="1100" dirty="0" smtClean="0"/>
              <a:t>480 to 120Y/208 Transformer</a:t>
            </a:r>
          </a:p>
        </p:txBody>
      </p:sp>
      <p:sp>
        <p:nvSpPr>
          <p:cNvPr id="32" name="Rectangle 31"/>
          <p:cNvSpPr/>
          <p:nvPr/>
        </p:nvSpPr>
        <p:spPr>
          <a:xfrm>
            <a:off x="3276600" y="5562600"/>
            <a:ext cx="1066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3657600" y="4648200"/>
            <a:ext cx="610209" cy="381611"/>
            <a:chOff x="3961791" y="1904389"/>
            <a:chExt cx="610209" cy="381611"/>
          </a:xfrm>
        </p:grpSpPr>
        <p:sp>
          <p:nvSpPr>
            <p:cNvPr id="34" name="Oval 33"/>
            <p:cNvSpPr/>
            <p:nvPr/>
          </p:nvSpPr>
          <p:spPr>
            <a:xfrm>
              <a:off x="4114800" y="19050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4114800" y="22098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Arc 35"/>
            <p:cNvSpPr/>
            <p:nvPr/>
          </p:nvSpPr>
          <p:spPr>
            <a:xfrm rot="2160000">
              <a:off x="3961791" y="1904389"/>
              <a:ext cx="381000" cy="381000"/>
            </a:xfrm>
            <a:prstGeom prst="arc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/>
            <p:cNvCxnSpPr/>
            <p:nvPr/>
          </p:nvCxnSpPr>
          <p:spPr>
            <a:xfrm>
              <a:off x="4343400" y="2057400"/>
              <a:ext cx="152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4495800" y="1981200"/>
              <a:ext cx="76200" cy="76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TextBox 38"/>
          <p:cNvSpPr txBox="1"/>
          <p:nvPr/>
        </p:nvSpPr>
        <p:spPr>
          <a:xfrm>
            <a:off x="4191000" y="4648811"/>
            <a:ext cx="838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30 A </a:t>
            </a:r>
            <a:r>
              <a:rPr lang="en-US" sz="1000" dirty="0" err="1" smtClean="0"/>
              <a:t>Bkrs</a:t>
            </a:r>
            <a:r>
              <a:rPr lang="en-US" sz="1000" dirty="0" smtClean="0"/>
              <a:t> 16/18</a:t>
            </a:r>
          </a:p>
          <a:p>
            <a:r>
              <a:rPr lang="en-US" sz="1000" dirty="0" smtClean="0"/>
              <a:t>208vac/1ph</a:t>
            </a:r>
            <a:endParaRPr lang="en-US" sz="1000" dirty="0"/>
          </a:p>
        </p:txBody>
      </p:sp>
      <p:sp>
        <p:nvSpPr>
          <p:cNvPr id="40" name="TextBox 39"/>
          <p:cNvSpPr txBox="1"/>
          <p:nvPr/>
        </p:nvSpPr>
        <p:spPr>
          <a:xfrm>
            <a:off x="4191000" y="4267200"/>
            <a:ext cx="685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AHU-2</a:t>
            </a:r>
          </a:p>
        </p:txBody>
      </p:sp>
      <p:cxnSp>
        <p:nvCxnSpPr>
          <p:cNvPr id="41" name="Straight Connector 40"/>
          <p:cNvCxnSpPr/>
          <p:nvPr/>
        </p:nvCxnSpPr>
        <p:spPr>
          <a:xfrm>
            <a:off x="3810000" y="4953611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3505200" y="5715000"/>
            <a:ext cx="68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AHU-2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2514600" y="3962400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1981200" y="5562600"/>
            <a:ext cx="1066800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2362200" y="4648200"/>
            <a:ext cx="610209" cy="381611"/>
            <a:chOff x="3961791" y="1904389"/>
            <a:chExt cx="610209" cy="381611"/>
          </a:xfrm>
        </p:grpSpPr>
        <p:sp>
          <p:nvSpPr>
            <p:cNvPr id="46" name="Oval 45"/>
            <p:cNvSpPr/>
            <p:nvPr/>
          </p:nvSpPr>
          <p:spPr>
            <a:xfrm>
              <a:off x="4114800" y="19050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4114800" y="2209800"/>
              <a:ext cx="76200" cy="762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Arc 47"/>
            <p:cNvSpPr/>
            <p:nvPr/>
          </p:nvSpPr>
          <p:spPr>
            <a:xfrm rot="2160000">
              <a:off x="3961791" y="1904389"/>
              <a:ext cx="381000" cy="381000"/>
            </a:xfrm>
            <a:prstGeom prst="arc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4343400" y="2057400"/>
              <a:ext cx="152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4495800" y="1981200"/>
              <a:ext cx="76200" cy="762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1" name="TextBox 50"/>
          <p:cNvSpPr txBox="1"/>
          <p:nvPr/>
        </p:nvSpPr>
        <p:spPr>
          <a:xfrm>
            <a:off x="2895600" y="4648811"/>
            <a:ext cx="8382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30 A </a:t>
            </a:r>
            <a:r>
              <a:rPr lang="en-US" sz="1000" dirty="0" err="1" smtClean="0"/>
              <a:t>Bkrs</a:t>
            </a:r>
            <a:r>
              <a:rPr lang="en-US" sz="1000" dirty="0" smtClean="0"/>
              <a:t> 10/12</a:t>
            </a:r>
          </a:p>
          <a:p>
            <a:r>
              <a:rPr lang="en-US" sz="1000" dirty="0" smtClean="0"/>
              <a:t>208vac/1ph</a:t>
            </a:r>
            <a:endParaRPr lang="en-US" sz="1000" dirty="0"/>
          </a:p>
        </p:txBody>
      </p:sp>
      <p:sp>
        <p:nvSpPr>
          <p:cNvPr id="52" name="TextBox 51"/>
          <p:cNvSpPr txBox="1"/>
          <p:nvPr/>
        </p:nvSpPr>
        <p:spPr>
          <a:xfrm>
            <a:off x="2895600" y="4267200"/>
            <a:ext cx="6858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AHU-1</a:t>
            </a:r>
          </a:p>
        </p:txBody>
      </p:sp>
      <p:cxnSp>
        <p:nvCxnSpPr>
          <p:cNvPr id="53" name="Straight Connector 52"/>
          <p:cNvCxnSpPr/>
          <p:nvPr/>
        </p:nvCxnSpPr>
        <p:spPr>
          <a:xfrm>
            <a:off x="2514600" y="4953611"/>
            <a:ext cx="0" cy="68580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2209800" y="5715000"/>
            <a:ext cx="685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AHU-1</a:t>
            </a:r>
          </a:p>
        </p:txBody>
      </p:sp>
      <p:sp>
        <p:nvSpPr>
          <p:cNvPr id="55" name="Oval 54"/>
          <p:cNvSpPr/>
          <p:nvPr/>
        </p:nvSpPr>
        <p:spPr>
          <a:xfrm>
            <a:off x="5257800" y="502920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5257800" y="50292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C4</a:t>
            </a:r>
            <a:endParaRPr lang="en-US" sz="1400" dirty="0"/>
          </a:p>
        </p:txBody>
      </p:sp>
      <p:sp>
        <p:nvSpPr>
          <p:cNvPr id="57" name="Oval 56"/>
          <p:cNvSpPr/>
          <p:nvPr/>
        </p:nvSpPr>
        <p:spPr>
          <a:xfrm>
            <a:off x="4038600" y="342900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4038600" y="34290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</a:t>
            </a:r>
            <a:r>
              <a:rPr lang="en-US" sz="1400" dirty="0" smtClean="0"/>
              <a:t>3</a:t>
            </a:r>
            <a:endParaRPr lang="en-US" sz="1400" dirty="0"/>
          </a:p>
        </p:txBody>
      </p:sp>
      <p:sp>
        <p:nvSpPr>
          <p:cNvPr id="59" name="Oval 58"/>
          <p:cNvSpPr/>
          <p:nvPr/>
        </p:nvSpPr>
        <p:spPr>
          <a:xfrm>
            <a:off x="2514600" y="502920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2514600" y="50292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C6</a:t>
            </a:r>
            <a:endParaRPr lang="en-US" sz="1400" dirty="0"/>
          </a:p>
        </p:txBody>
      </p:sp>
      <p:sp>
        <p:nvSpPr>
          <p:cNvPr id="61" name="Oval 60"/>
          <p:cNvSpPr/>
          <p:nvPr/>
        </p:nvSpPr>
        <p:spPr>
          <a:xfrm>
            <a:off x="3810000" y="502920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3810000" y="50292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C5</a:t>
            </a:r>
            <a:endParaRPr lang="en-US" sz="1400" dirty="0"/>
          </a:p>
        </p:txBody>
      </p:sp>
      <p:sp>
        <p:nvSpPr>
          <p:cNvPr id="63" name="Oval 62"/>
          <p:cNvSpPr/>
          <p:nvPr/>
        </p:nvSpPr>
        <p:spPr>
          <a:xfrm>
            <a:off x="3429000" y="3429000"/>
            <a:ext cx="457200" cy="3048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/>
          <p:cNvSpPr txBox="1"/>
          <p:nvPr/>
        </p:nvSpPr>
        <p:spPr>
          <a:xfrm>
            <a:off x="3429000" y="3429000"/>
            <a:ext cx="53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V2</a:t>
            </a:r>
            <a:endParaRPr lang="en-US" sz="1400" dirty="0"/>
          </a:p>
        </p:txBody>
      </p:sp>
      <p:cxnSp>
        <p:nvCxnSpPr>
          <p:cNvPr id="65" name="Straight Connector 64"/>
          <p:cNvCxnSpPr/>
          <p:nvPr/>
        </p:nvCxnSpPr>
        <p:spPr>
          <a:xfrm flipV="1">
            <a:off x="4572000" y="4876800"/>
            <a:ext cx="1219200" cy="144780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V="1">
            <a:off x="4114800" y="3352800"/>
            <a:ext cx="304800" cy="457200"/>
          </a:xfrm>
          <a:prstGeom prst="line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76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merson_WebEx">
  <a:themeElements>
    <a:clrScheme name="ORNL corporate palette May 28 saturation adjust">
      <a:dk1>
        <a:sysClr val="windowText" lastClr="000000"/>
      </a:dk1>
      <a:lt1>
        <a:sysClr val="window" lastClr="FFFFFF"/>
      </a:lt1>
      <a:dk2>
        <a:srgbClr val="1E7640"/>
      </a:dk2>
      <a:lt2>
        <a:srgbClr val="FFFFFF"/>
      </a:lt2>
      <a:accent1>
        <a:srgbClr val="306DBE"/>
      </a:accent1>
      <a:accent2>
        <a:srgbClr val="84B641"/>
      </a:accent2>
      <a:accent3>
        <a:srgbClr val="DE762D"/>
      </a:accent3>
      <a:accent4>
        <a:srgbClr val="2ABDDA"/>
      </a:accent4>
      <a:accent5>
        <a:srgbClr val="A03123"/>
      </a:accent5>
      <a:accent6>
        <a:srgbClr val="FFCD00"/>
      </a:accent6>
      <a:hlink>
        <a:srgbClr val="0070B9"/>
      </a:hlink>
      <a:folHlink>
        <a:srgbClr val="1E7640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ADCCB12-0940-4923-97F5-47BC8975F92E}">
  <ds:schemaRefs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purl.org/dc/terms/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08F7293-55C5-495D-8310-E2405A6C8D7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2E77B73-CC8B-4B83-8D05-315263FA3F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Emerson_WebEx.potx</Template>
  <TotalTime>1473</TotalTime>
  <Words>583</Words>
  <Application>Microsoft Office PowerPoint</Application>
  <PresentationFormat>On-screen Show (4:3)</PresentationFormat>
  <Paragraphs>175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Emerson_WebEx</vt:lpstr>
      <vt:lpstr>Flexible Research Platform #1  Measurement Overview  Rough Draft  V2</vt:lpstr>
      <vt:lpstr>Flexible Research Platform #1  Measurement Overview</vt:lpstr>
      <vt:lpstr>Flexible Research Platform #1  Measurement Overview</vt:lpstr>
      <vt:lpstr>Flexible Research Platform #1  Measurement Overview</vt:lpstr>
      <vt:lpstr>Flexible Research Platform #1  Measurement Overview</vt:lpstr>
      <vt:lpstr>Flexible Research Platform #1  Measurement Overview</vt:lpstr>
      <vt:lpstr>Flexible Research Platform #1  Measurement Overview</vt:lpstr>
      <vt:lpstr>Flexible Research Platform #1  Measurement Overview</vt:lpstr>
      <vt:lpstr>Flexible Research Platform #1  Measurement Overview</vt:lpstr>
      <vt:lpstr>Flexible Research Platform #1  Measurement Overview</vt:lpstr>
      <vt:lpstr>Flexible Research Platform #1  Measurement Overview</vt:lpstr>
      <vt:lpstr>Flexible Research Platform #1  Measurement Overview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Fugate, David L.</cp:lastModifiedBy>
  <cp:revision>80</cp:revision>
  <cp:lastPrinted>2014-11-07T13:05:10Z</cp:lastPrinted>
  <dcterms:created xsi:type="dcterms:W3CDTF">2014-07-01T12:34:57Z</dcterms:created>
  <dcterms:modified xsi:type="dcterms:W3CDTF">2015-01-15T16:48:27Z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